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1"/>
  </p:notesMasterIdLst>
  <p:sldIdLst>
    <p:sldId id="257" r:id="rId2"/>
    <p:sldId id="258" r:id="rId3"/>
    <p:sldId id="259" r:id="rId4"/>
    <p:sldId id="264" r:id="rId5"/>
    <p:sldId id="265" r:id="rId6"/>
    <p:sldId id="266" r:id="rId7"/>
    <p:sldId id="267" r:id="rId8"/>
    <p:sldId id="268" r:id="rId9"/>
    <p:sldId id="269"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7" autoAdjust="0"/>
    <p:restoredTop sz="94660"/>
  </p:normalViewPr>
  <p:slideViewPr>
    <p:cSldViewPr snapToGrid="0">
      <p:cViewPr>
        <p:scale>
          <a:sx n="61" d="100"/>
          <a:sy n="61" d="100"/>
        </p:scale>
        <p:origin x="652"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8C9BFA-C0BA-4A43-93D4-16EA637BAB67}" type="datetimeFigureOut">
              <a:rPr lang="en-US" smtClean="0"/>
              <a:t>8/3/2019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ACCB24-2407-455A-88D4-D1A41A16677F}" type="slidenum">
              <a:rPr lang="en-US" smtClean="0"/>
              <a:t>‹#›</a:t>
            </a:fld>
            <a:endParaRPr lang="en-US"/>
          </a:p>
        </p:txBody>
      </p:sp>
    </p:spTree>
    <p:extLst>
      <p:ext uri="{BB962C8B-B14F-4D97-AF65-F5344CB8AC3E}">
        <p14:creationId xmlns:p14="http://schemas.microsoft.com/office/powerpoint/2010/main" val="5831102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Balance: </a:t>
            </a:r>
            <a:r>
              <a:rPr lang="en-US" sz="1200" b="1" dirty="0" smtClean="0"/>
              <a:t>Balancing helps the brain to place words on a page, to read from left to right and to write patterns in sequence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Cardio: </a:t>
            </a:r>
            <a:r>
              <a:rPr lang="en-US" sz="1200" b="1" dirty="0" smtClean="0"/>
              <a:t>Physical Activity and exercise change the learning state to optimize retention and retrieval of memory</a:t>
            </a:r>
          </a:p>
          <a:p>
            <a:r>
              <a:rPr lang="en-US" dirty="0" smtClean="0"/>
              <a:t>Strength: </a:t>
            </a:r>
            <a:r>
              <a:rPr lang="en-US" sz="1200" b="1" dirty="0" smtClean="0"/>
              <a:t>Upper body and hand strength allows the students to write for longer periods</a:t>
            </a:r>
            <a:endParaRPr lang="en-US" dirty="0"/>
          </a:p>
        </p:txBody>
      </p:sp>
      <p:sp>
        <p:nvSpPr>
          <p:cNvPr id="4" name="Slide Number Placeholder 3"/>
          <p:cNvSpPr>
            <a:spLocks noGrp="1"/>
          </p:cNvSpPr>
          <p:nvPr>
            <p:ph type="sldNum" sz="quarter" idx="10"/>
          </p:nvPr>
        </p:nvSpPr>
        <p:spPr/>
        <p:txBody>
          <a:bodyPr/>
          <a:lstStyle/>
          <a:p>
            <a:fld id="{57FC618E-C7D1-46CB-ACF4-4CAC9EB74FD8}" type="slidenum">
              <a:rPr lang="en-US" smtClean="0"/>
              <a:t>3</a:t>
            </a:fld>
            <a:endParaRPr lang="en-US"/>
          </a:p>
        </p:txBody>
      </p:sp>
    </p:spTree>
    <p:extLst>
      <p:ext uri="{BB962C8B-B14F-4D97-AF65-F5344CB8AC3E}">
        <p14:creationId xmlns:p14="http://schemas.microsoft.com/office/powerpoint/2010/main" val="1039169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a:t>
            </a:r>
            <a:r>
              <a:rPr lang="en-US" baseline="0" dirty="0" smtClean="0"/>
              <a:t> we know that not all of our students come to us with all of the basic fundamentals of movement…so what does this mean? We just skip over them just hoping that they will eventually ‘catch’ up?  </a:t>
            </a:r>
            <a:r>
              <a:rPr lang="en-US" baseline="0" dirty="0" err="1" smtClean="0"/>
              <a:t>No..we</a:t>
            </a:r>
            <a:r>
              <a:rPr lang="en-US" baseline="0" dirty="0" smtClean="0"/>
              <a:t> make purposeful movements to help connect the brain and allow those developmental gaps to fill up…THEN allowing knowledge to be attained…so why else do we move in class?</a:t>
            </a:r>
            <a:endParaRPr lang="en-US" dirty="0"/>
          </a:p>
        </p:txBody>
      </p:sp>
      <p:sp>
        <p:nvSpPr>
          <p:cNvPr id="4" name="Slide Number Placeholder 3"/>
          <p:cNvSpPr>
            <a:spLocks noGrp="1"/>
          </p:cNvSpPr>
          <p:nvPr>
            <p:ph type="sldNum" sz="quarter" idx="10"/>
          </p:nvPr>
        </p:nvSpPr>
        <p:spPr/>
        <p:txBody>
          <a:bodyPr/>
          <a:lstStyle/>
          <a:p>
            <a:fld id="{57FC618E-C7D1-46CB-ACF4-4CAC9EB74FD8}" type="slidenum">
              <a:rPr lang="en-US" smtClean="0"/>
              <a:t>4</a:t>
            </a:fld>
            <a:endParaRPr lang="en-US"/>
          </a:p>
        </p:txBody>
      </p:sp>
    </p:spTree>
    <p:extLst>
      <p:ext uri="{BB962C8B-B14F-4D97-AF65-F5344CB8AC3E}">
        <p14:creationId xmlns:p14="http://schemas.microsoft.com/office/powerpoint/2010/main" val="1251887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what </a:t>
            </a:r>
            <a:r>
              <a:rPr lang="en-US" baseline="0" dirty="0" err="1" smtClean="0"/>
              <a:t>india</a:t>
            </a:r>
            <a:r>
              <a:rPr lang="en-US" baseline="0" dirty="0" smtClean="0"/>
              <a:t> hook has done the last two years (progress to action based learning lab for math RTI)</a:t>
            </a:r>
          </a:p>
          <a:p>
            <a:pPr marL="171450" indent="-171450">
              <a:buFontTx/>
              <a:buChar char="-"/>
            </a:pPr>
            <a:r>
              <a:rPr lang="en-US" baseline="0" dirty="0" smtClean="0"/>
              <a:t>Teachers can take class down for activity break (used sign-up genius to set up times, or had sign-up sheet outside door)</a:t>
            </a:r>
          </a:p>
          <a:p>
            <a:pPr marL="171450" indent="-171450">
              <a:buFontTx/>
              <a:buChar char="-"/>
            </a:pPr>
            <a:r>
              <a:rPr lang="en-US" baseline="0" dirty="0" smtClean="0"/>
              <a:t>Parent volunteers can monitor students who need to ‘refocus’ their attention and use the room either weekly or daily mental break</a:t>
            </a:r>
            <a:endParaRPr lang="en-US" dirty="0"/>
          </a:p>
        </p:txBody>
      </p:sp>
      <p:sp>
        <p:nvSpPr>
          <p:cNvPr id="4" name="Slide Number Placeholder 3"/>
          <p:cNvSpPr>
            <a:spLocks noGrp="1"/>
          </p:cNvSpPr>
          <p:nvPr>
            <p:ph type="sldNum" sz="quarter" idx="10"/>
          </p:nvPr>
        </p:nvSpPr>
        <p:spPr/>
        <p:txBody>
          <a:bodyPr/>
          <a:lstStyle/>
          <a:p>
            <a:fld id="{57FC618E-C7D1-46CB-ACF4-4CAC9EB74FD8}" type="slidenum">
              <a:rPr lang="en-US" smtClean="0"/>
              <a:t>6</a:t>
            </a:fld>
            <a:endParaRPr lang="en-US"/>
          </a:p>
        </p:txBody>
      </p:sp>
    </p:spTree>
    <p:extLst>
      <p:ext uri="{BB962C8B-B14F-4D97-AF65-F5344CB8AC3E}">
        <p14:creationId xmlns:p14="http://schemas.microsoft.com/office/powerpoint/2010/main" val="3437930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FC618E-C7D1-46CB-ACF4-4CAC9EB74FD8}" type="slidenum">
              <a:rPr lang="en-US" smtClean="0"/>
              <a:t>8</a:t>
            </a:fld>
            <a:endParaRPr lang="en-US"/>
          </a:p>
        </p:txBody>
      </p:sp>
    </p:spTree>
    <p:extLst>
      <p:ext uri="{BB962C8B-B14F-4D97-AF65-F5344CB8AC3E}">
        <p14:creationId xmlns:p14="http://schemas.microsoft.com/office/powerpoint/2010/main" val="30574218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smtClean="0"/>
              <a:t>Most of the time tasks were</a:t>
            </a:r>
            <a:r>
              <a:rPr lang="en-US" baseline="0" smtClean="0"/>
              <a:t> working on skip counting while performing the exercise or completing the station</a:t>
            </a:r>
          </a:p>
          <a:p>
            <a:pPr marL="171450" indent="-171450">
              <a:buFontTx/>
              <a:buChar char="-"/>
            </a:pPr>
            <a:endParaRPr lang="en-US"/>
          </a:p>
        </p:txBody>
      </p:sp>
      <p:sp>
        <p:nvSpPr>
          <p:cNvPr id="4" name="Slide Number Placeholder 3"/>
          <p:cNvSpPr>
            <a:spLocks noGrp="1"/>
          </p:cNvSpPr>
          <p:nvPr>
            <p:ph type="sldNum" sz="quarter" idx="10"/>
          </p:nvPr>
        </p:nvSpPr>
        <p:spPr/>
        <p:txBody>
          <a:bodyPr/>
          <a:lstStyle/>
          <a:p>
            <a:fld id="{57FC618E-C7D1-46CB-ACF4-4CAC9EB74FD8}" type="slidenum">
              <a:rPr lang="en-US" smtClean="0"/>
              <a:t>9</a:t>
            </a:fld>
            <a:endParaRPr lang="en-US"/>
          </a:p>
        </p:txBody>
      </p:sp>
    </p:spTree>
    <p:extLst>
      <p:ext uri="{BB962C8B-B14F-4D97-AF65-F5344CB8AC3E}">
        <p14:creationId xmlns:p14="http://schemas.microsoft.com/office/powerpoint/2010/main" val="951013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A61015F-7CC6-4D0A-9D87-873EA4C304CC}" type="datetimeFigureOut">
              <a:rPr lang="en-US" dirty="0"/>
              <a:t>8/3/2019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smtClean="0"/>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8/3/2019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8/3/2019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8/3/2019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smtClean="0"/>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C68B11-C5A8-448C-8CE9-B1A273C79CFC}" type="datetimeFigureOut">
              <a:rPr lang="en-US" dirty="0"/>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7616CA0-919D-4A49-9C8A-62FDFB3A5183}" type="datetimeFigureOut">
              <a:rPr lang="en-US" dirty="0"/>
              <a:t>8/3/2019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8/3/2019</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hfit.com/" TargetMode="External"/><Relationship Id="rId2" Type="http://schemas.openxmlformats.org/officeDocument/2006/relationships/image" Target="../media/image2.JP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7.JPG"/><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Math and Movement, </a:t>
            </a:r>
            <a:r>
              <a:rPr lang="en-US" cap="none" dirty="0" smtClean="0"/>
              <a:t>putting Action </a:t>
            </a:r>
            <a:r>
              <a:rPr lang="en-US" cap="none" dirty="0"/>
              <a:t>B</a:t>
            </a:r>
            <a:r>
              <a:rPr lang="en-US" cap="none" dirty="0" smtClean="0"/>
              <a:t>ased </a:t>
            </a:r>
            <a:r>
              <a:rPr lang="en-US" cap="none" dirty="0"/>
              <a:t>L</a:t>
            </a:r>
            <a:r>
              <a:rPr lang="en-US" cap="none" dirty="0" smtClean="0"/>
              <a:t>earning w/RTI process</a:t>
            </a:r>
            <a:endParaRPr lang="en-US" dirty="0"/>
          </a:p>
        </p:txBody>
      </p:sp>
      <p:sp>
        <p:nvSpPr>
          <p:cNvPr id="3" name="Subtitle 2"/>
          <p:cNvSpPr>
            <a:spLocks noGrp="1"/>
          </p:cNvSpPr>
          <p:nvPr>
            <p:ph type="subTitle" idx="1"/>
          </p:nvPr>
        </p:nvSpPr>
        <p:spPr/>
        <p:txBody>
          <a:bodyPr/>
          <a:lstStyle/>
          <a:p>
            <a:r>
              <a:rPr lang="en-US" dirty="0" smtClean="0"/>
              <a:t>Emily Anderson</a:t>
            </a:r>
          </a:p>
          <a:p>
            <a:r>
              <a:rPr lang="en-US" dirty="0" smtClean="0"/>
              <a:t>Physical Education Teacher</a:t>
            </a:r>
          </a:p>
          <a:p>
            <a:r>
              <a:rPr lang="en-US" dirty="0" smtClean="0"/>
              <a:t>India Hook/Cherry Park Elem.</a:t>
            </a:r>
            <a:endParaRPr lang="en-US" dirty="0"/>
          </a:p>
        </p:txBody>
      </p:sp>
    </p:spTree>
    <p:extLst>
      <p:ext uri="{BB962C8B-B14F-4D97-AF65-F5344CB8AC3E}">
        <p14:creationId xmlns:p14="http://schemas.microsoft.com/office/powerpoint/2010/main" val="777110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 Based Learning</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961063" y="1469628"/>
            <a:ext cx="5184775" cy="3888581"/>
          </a:xfrm>
        </p:spPr>
      </p:pic>
      <p:sp>
        <p:nvSpPr>
          <p:cNvPr id="4" name="Text Placeholder 3"/>
          <p:cNvSpPr>
            <a:spLocks noGrp="1"/>
          </p:cNvSpPr>
          <p:nvPr>
            <p:ph type="body" sz="half" idx="2"/>
          </p:nvPr>
        </p:nvSpPr>
        <p:spPr>
          <a:xfrm>
            <a:off x="1024128" y="1770743"/>
            <a:ext cx="4389120" cy="4249057"/>
          </a:xfrm>
        </p:spPr>
        <p:txBody>
          <a:bodyPr/>
          <a:lstStyle/>
          <a:p>
            <a:pPr marL="285750" indent="-285750">
              <a:buFontTx/>
              <a:buChar char="-"/>
            </a:pPr>
            <a:r>
              <a:rPr lang="en-US" dirty="0" smtClean="0">
                <a:hlinkClick r:id="rId3"/>
              </a:rPr>
              <a:t>www.youthfit.com</a:t>
            </a:r>
            <a:endParaRPr lang="en-US" dirty="0" smtClean="0"/>
          </a:p>
          <a:p>
            <a:pPr marL="285750" indent="-285750">
              <a:buFontTx/>
              <a:buChar char="-"/>
            </a:pPr>
            <a:r>
              <a:rPr lang="en-US" dirty="0" smtClean="0"/>
              <a:t>Most of what I know about ABL comes from company in Charleston whose </a:t>
            </a:r>
            <a:r>
              <a:rPr lang="en-US" dirty="0"/>
              <a:t>mission is </a:t>
            </a:r>
            <a:r>
              <a:rPr lang="en-US" dirty="0" smtClean="0"/>
              <a:t>to </a:t>
            </a:r>
            <a:r>
              <a:rPr lang="en-US" dirty="0"/>
              <a:t>reach the child LEAST likely to succeed, LAST in line and LOST in the system</a:t>
            </a:r>
            <a:r>
              <a:rPr lang="en-US" dirty="0" smtClean="0"/>
              <a:t>.</a:t>
            </a:r>
          </a:p>
          <a:p>
            <a:pPr marL="285750" indent="-285750">
              <a:buFontTx/>
              <a:buChar char="-"/>
            </a:pPr>
            <a:r>
              <a:rPr lang="en-US" dirty="0" smtClean="0"/>
              <a:t>Focus on ‘filling’ the developmental gaps</a:t>
            </a:r>
          </a:p>
          <a:p>
            <a:pPr marL="285750" indent="-285750">
              <a:buFontTx/>
              <a:buChar char="-"/>
            </a:pPr>
            <a:r>
              <a:rPr lang="en-US" dirty="0" smtClean="0"/>
              <a:t>Other information has been from articles and educational resources</a:t>
            </a:r>
          </a:p>
          <a:p>
            <a:pPr marL="285750" indent="-285750">
              <a:buFontTx/>
              <a:buChar char="-"/>
            </a:pPr>
            <a:r>
              <a:rPr lang="en-US" dirty="0" smtClean="0"/>
              <a:t>ABL can take on many different forms; key is putting learning and purposeful movement together</a:t>
            </a:r>
          </a:p>
          <a:p>
            <a:pPr marL="285750" indent="-285750">
              <a:buFontTx/>
              <a:buChar char="-"/>
            </a:pPr>
            <a:r>
              <a:rPr lang="en-US" dirty="0" smtClean="0"/>
              <a:t>10 Developmental Foundations Learning…</a:t>
            </a:r>
          </a:p>
          <a:p>
            <a:pPr marL="285750" indent="-285750">
              <a:buFontTx/>
              <a:buChar char="-"/>
            </a:pPr>
            <a:r>
              <a:rPr lang="en-US" dirty="0" smtClean="0"/>
              <a:t>Disclaimer…Shout out (Guyton/Roof), no expert </a:t>
            </a:r>
            <a:endParaRPr lang="en-US" dirty="0"/>
          </a:p>
        </p:txBody>
      </p:sp>
    </p:spTree>
    <p:extLst>
      <p:ext uri="{BB962C8B-B14F-4D97-AF65-F5344CB8AC3E}">
        <p14:creationId xmlns:p14="http://schemas.microsoft.com/office/powerpoint/2010/main" val="3661092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4659446"/>
          </a:xfrm>
        </p:spPr>
        <p:txBody>
          <a:bodyPr/>
          <a:lstStyle/>
          <a:p>
            <a:r>
              <a:rPr lang="en-US" dirty="0" smtClean="0"/>
              <a:t>1) Balance	2) Cardio    3</a:t>
            </a:r>
            <a:r>
              <a:rPr lang="en-US" smtClean="0"/>
              <a:t>) Strength</a:t>
            </a:r>
            <a:br>
              <a:rPr lang="en-US" smtClean="0"/>
            </a:br>
            <a:r>
              <a:rPr lang="en-US" smtClean="0"/>
              <a:t>4) Rhythm/sequencing    5) Vestibular</a:t>
            </a:r>
            <a:br>
              <a:rPr lang="en-US" smtClean="0"/>
            </a:br>
            <a:r>
              <a:rPr lang="en-US" smtClean="0"/>
              <a:t>6) Gross &amp; 7) Fine Motor Skills</a:t>
            </a:r>
            <a:br>
              <a:rPr lang="en-US" smtClean="0"/>
            </a:br>
            <a:r>
              <a:rPr lang="en-US" smtClean="0"/>
              <a:t>8) Cross Lateralization  9) Visual Tracking</a:t>
            </a:r>
            <a:br>
              <a:rPr lang="en-US" smtClean="0"/>
            </a:br>
            <a:r>
              <a:rPr lang="en-US" smtClean="0"/>
              <a:t>10) </a:t>
            </a:r>
            <a:r>
              <a:rPr lang="en-US"/>
              <a:t>Proprioception</a:t>
            </a:r>
            <a:endParaRPr lang="en-US" dirty="0"/>
          </a:p>
        </p:txBody>
      </p:sp>
    </p:spTree>
    <p:extLst>
      <p:ext uri="{BB962C8B-B14F-4D97-AF65-F5344CB8AC3E}">
        <p14:creationId xmlns:p14="http://schemas.microsoft.com/office/powerpoint/2010/main" val="20412980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move in class?</a:t>
            </a:r>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08896" y="937940"/>
            <a:ext cx="4833177" cy="4811696"/>
          </a:xfrm>
        </p:spPr>
      </p:pic>
      <p:sp>
        <p:nvSpPr>
          <p:cNvPr id="4" name="Text Placeholder 3"/>
          <p:cNvSpPr>
            <a:spLocks noGrp="1"/>
          </p:cNvSpPr>
          <p:nvPr>
            <p:ph type="body" sz="half" idx="2"/>
          </p:nvPr>
        </p:nvSpPr>
        <p:spPr/>
        <p:txBody>
          <a:bodyPr/>
          <a:lstStyle/>
          <a:p>
            <a:pPr marL="285750" indent="-285750">
              <a:buFontTx/>
              <a:buChar char="-"/>
            </a:pPr>
            <a:r>
              <a:rPr lang="en-US" dirty="0" smtClean="0"/>
              <a:t>30% extra blood flow, oxygen and glucose to the brain improves learning abilities!</a:t>
            </a:r>
          </a:p>
          <a:p>
            <a:pPr marL="285750" indent="-285750">
              <a:buFontTx/>
              <a:buChar char="-"/>
            </a:pPr>
            <a:r>
              <a:rPr lang="en-US" dirty="0" smtClean="0"/>
              <a:t>After exercise, people learn new vocabulary 20% faster…</a:t>
            </a:r>
          </a:p>
          <a:p>
            <a:pPr marL="285750" indent="-285750">
              <a:buFontTx/>
              <a:buChar char="-"/>
            </a:pPr>
            <a:r>
              <a:rPr lang="en-US" dirty="0" smtClean="0"/>
              <a:t>Brain Benefits of Exercise:</a:t>
            </a:r>
          </a:p>
          <a:p>
            <a:pPr marL="742950" lvl="1" indent="-285750">
              <a:buFontTx/>
              <a:buChar char="-"/>
            </a:pPr>
            <a:r>
              <a:rPr lang="en-US" dirty="0" smtClean="0"/>
              <a:t>Improves memory</a:t>
            </a:r>
          </a:p>
          <a:p>
            <a:pPr marL="742950" lvl="1" indent="-285750">
              <a:buFontTx/>
              <a:buChar char="-"/>
            </a:pPr>
            <a:r>
              <a:rPr lang="en-US" dirty="0" smtClean="0"/>
              <a:t>Lengthen attention span</a:t>
            </a:r>
          </a:p>
          <a:p>
            <a:pPr marL="742950" lvl="1" indent="-285750">
              <a:buFontTx/>
              <a:buChar char="-"/>
            </a:pPr>
            <a:r>
              <a:rPr lang="en-US" dirty="0" smtClean="0"/>
              <a:t>Boost decision making skills</a:t>
            </a:r>
          </a:p>
          <a:p>
            <a:pPr marL="742950" lvl="1" indent="-285750">
              <a:buFontTx/>
              <a:buChar char="-"/>
            </a:pPr>
            <a:r>
              <a:rPr lang="en-US" dirty="0" smtClean="0"/>
              <a:t>Improves multi-tasking and planning</a:t>
            </a:r>
          </a:p>
          <a:p>
            <a:pPr marL="742950" lvl="1" indent="-285750">
              <a:buFontTx/>
              <a:buChar char="-"/>
            </a:pPr>
            <a:r>
              <a:rPr lang="en-US" dirty="0" smtClean="0"/>
              <a:t>Increases production of neurochemicals that promote brain cell repair</a:t>
            </a:r>
          </a:p>
          <a:p>
            <a:pPr marL="742950" lvl="1" indent="-285750">
              <a:buFontTx/>
              <a:buChar char="-"/>
            </a:pPr>
            <a:r>
              <a:rPr lang="en-US" dirty="0" smtClean="0"/>
              <a:t>Promotes growth of new nerve and blood cells</a:t>
            </a:r>
            <a:endParaRPr lang="en-US" dirty="0"/>
          </a:p>
        </p:txBody>
      </p:sp>
    </p:spTree>
    <p:extLst>
      <p:ext uri="{BB962C8B-B14F-4D97-AF65-F5344CB8AC3E}">
        <p14:creationId xmlns:p14="http://schemas.microsoft.com/office/powerpoint/2010/main" val="36426439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include ABL in your classroom?</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610671" y="795338"/>
            <a:ext cx="3887145" cy="5184775"/>
          </a:xfrm>
        </p:spPr>
      </p:pic>
      <p:sp>
        <p:nvSpPr>
          <p:cNvPr id="4" name="Text Placeholder 3"/>
          <p:cNvSpPr>
            <a:spLocks noGrp="1"/>
          </p:cNvSpPr>
          <p:nvPr>
            <p:ph type="body" sz="half" idx="2"/>
          </p:nvPr>
        </p:nvSpPr>
        <p:spPr>
          <a:xfrm>
            <a:off x="1024128" y="2257506"/>
            <a:ext cx="4389120" cy="4254130"/>
          </a:xfrm>
        </p:spPr>
        <p:txBody>
          <a:bodyPr>
            <a:normAutofit/>
          </a:bodyPr>
          <a:lstStyle/>
          <a:p>
            <a:pPr marL="285750" indent="-285750">
              <a:buFontTx/>
              <a:buChar char="-"/>
            </a:pPr>
            <a:r>
              <a:rPr lang="en-US" dirty="0" smtClean="0"/>
              <a:t>Students</a:t>
            </a:r>
            <a:r>
              <a:rPr lang="en-US" dirty="0"/>
              <a:t>’ favorites</a:t>
            </a:r>
            <a:r>
              <a:rPr lang="en-US" dirty="0" smtClean="0"/>
              <a:t>: </a:t>
            </a:r>
            <a:r>
              <a:rPr lang="en-US" dirty="0"/>
              <a:t>Yoga balls, duck walkers and wobble seats, reader’s theater, movement </a:t>
            </a:r>
            <a:r>
              <a:rPr lang="en-US" dirty="0" smtClean="0"/>
              <a:t>tables...($ from grants/Donor’s choose)</a:t>
            </a:r>
          </a:p>
          <a:p>
            <a:pPr marL="285750" indent="-285750">
              <a:buFontTx/>
              <a:buChar char="-"/>
            </a:pPr>
            <a:r>
              <a:rPr lang="en-US" dirty="0" smtClean="0"/>
              <a:t>Standing </a:t>
            </a:r>
            <a:r>
              <a:rPr lang="en-US" dirty="0"/>
              <a:t>and counting, but hopping on one foot when you say an odd number, and jumping on 2 feet when you say an even number.</a:t>
            </a:r>
          </a:p>
          <a:p>
            <a:pPr marL="285750" indent="-285750">
              <a:buFontTx/>
              <a:buChar char="-"/>
            </a:pPr>
            <a:r>
              <a:rPr lang="en-US" dirty="0" smtClean="0"/>
              <a:t>Having </a:t>
            </a:r>
            <a:r>
              <a:rPr lang="en-US" dirty="0"/>
              <a:t>students move in and out of a circle to show fractions, decimals, and percentages</a:t>
            </a:r>
            <a:r>
              <a:rPr lang="en-US" dirty="0" smtClean="0"/>
              <a:t>.</a:t>
            </a:r>
          </a:p>
          <a:p>
            <a:pPr marL="285750" indent="-285750">
              <a:buFontTx/>
              <a:buChar char="-"/>
            </a:pPr>
            <a:r>
              <a:rPr lang="en-US" dirty="0" smtClean="0"/>
              <a:t>Jumping a number line (i.e. use only multiples)</a:t>
            </a:r>
          </a:p>
          <a:p>
            <a:pPr marL="285750" indent="-285750">
              <a:buFontTx/>
              <a:buChar char="-"/>
            </a:pPr>
            <a:r>
              <a:rPr lang="en-US" dirty="0" smtClean="0"/>
              <a:t>Balance while counting backwards or saying number sentences (etc.)</a:t>
            </a:r>
          </a:p>
          <a:p>
            <a:pPr marL="285750" indent="-285750">
              <a:buFontTx/>
              <a:buChar char="-"/>
            </a:pPr>
            <a:r>
              <a:rPr lang="en-US" dirty="0" smtClean="0"/>
              <a:t>Any thoughts?</a:t>
            </a:r>
          </a:p>
          <a:p>
            <a:endParaRPr lang="en-US" dirty="0"/>
          </a:p>
          <a:p>
            <a:pPr marL="285750" indent="-285750">
              <a:buFontTx/>
              <a:buChar char="-"/>
            </a:pPr>
            <a:endParaRPr lang="en-US" dirty="0"/>
          </a:p>
        </p:txBody>
      </p:sp>
    </p:spTree>
    <p:extLst>
      <p:ext uri="{BB962C8B-B14F-4D97-AF65-F5344CB8AC3E}">
        <p14:creationId xmlns:p14="http://schemas.microsoft.com/office/powerpoint/2010/main" val="1334215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Pirate’s way motor learning lab…est. ‘18</a:t>
            </a:r>
            <a:endParaRPr lang="en-US" dirty="0"/>
          </a:p>
        </p:txBody>
      </p:sp>
      <p:sp>
        <p:nvSpPr>
          <p:cNvPr id="3" name="Text Placeholder 2"/>
          <p:cNvSpPr>
            <a:spLocks noGrp="1"/>
          </p:cNvSpPr>
          <p:nvPr>
            <p:ph type="body" idx="1"/>
          </p:nvPr>
        </p:nvSpPr>
        <p:spPr/>
        <p:txBody>
          <a:bodyPr/>
          <a:lstStyle/>
          <a:p>
            <a:r>
              <a:rPr lang="en-US" dirty="0" smtClean="0"/>
              <a:t>How teacher’s can use it?</a:t>
            </a:r>
            <a:endParaRPr lang="en-US" dirty="0"/>
          </a:p>
        </p:txBody>
      </p:sp>
      <p:pic>
        <p:nvPicPr>
          <p:cNvPr id="8" name="Content Placeholder 7"/>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rot="5400000">
            <a:off x="982229" y="3384748"/>
            <a:ext cx="3341688" cy="2506266"/>
          </a:xfrm>
        </p:spPr>
      </p:pic>
      <p:sp>
        <p:nvSpPr>
          <p:cNvPr id="5" name="Text Placeholder 4"/>
          <p:cNvSpPr>
            <a:spLocks noGrp="1"/>
          </p:cNvSpPr>
          <p:nvPr>
            <p:ph type="body" sz="quarter" idx="3"/>
          </p:nvPr>
        </p:nvSpPr>
        <p:spPr/>
        <p:txBody>
          <a:bodyPr/>
          <a:lstStyle/>
          <a:p>
            <a:r>
              <a:rPr lang="en-US" dirty="0" smtClean="0"/>
              <a:t>How parents can use it?</a:t>
            </a:r>
            <a:endParaRPr lang="en-US" dirty="0"/>
          </a:p>
        </p:txBody>
      </p:sp>
      <p:pic>
        <p:nvPicPr>
          <p:cNvPr id="7" name="Content Placeholder 6"/>
          <p:cNvPicPr>
            <a:picLocks noGrp="1" noChangeAspect="1"/>
          </p:cNvPicPr>
          <p:nvPr>
            <p:ph sz="quarter" idx="4"/>
          </p:nvPr>
        </p:nvPicPr>
        <p:blipFill>
          <a:blip r:embed="rId4">
            <a:extLst>
              <a:ext uri="{28A0092B-C50C-407E-A947-70E740481C1C}">
                <a14:useLocalDpi xmlns:a14="http://schemas.microsoft.com/office/drawing/2010/main" val="0"/>
              </a:ext>
            </a:extLst>
          </a:blip>
          <a:stretch>
            <a:fillRect/>
          </a:stretch>
        </p:blipFill>
        <p:spPr>
          <a:xfrm>
            <a:off x="8368328" y="2967037"/>
            <a:ext cx="2484355" cy="3341687"/>
          </a:xfr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5400000">
            <a:off x="4566139" y="3374680"/>
            <a:ext cx="3261141" cy="2445856"/>
          </a:xfrm>
          <a:prstGeom prst="rect">
            <a:avLst/>
          </a:prstGeom>
        </p:spPr>
      </p:pic>
    </p:spTree>
    <p:extLst>
      <p:ext uri="{BB962C8B-B14F-4D97-AF65-F5344CB8AC3E}">
        <p14:creationId xmlns:p14="http://schemas.microsoft.com/office/powerpoint/2010/main" val="15474251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Math RTI…adding ABL</a:t>
            </a:r>
            <a:endParaRPr lang="en-US"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rot="5400000">
            <a:off x="5961063" y="1469628"/>
            <a:ext cx="5184775" cy="3888581"/>
          </a:xfrm>
        </p:spPr>
      </p:pic>
      <p:sp>
        <p:nvSpPr>
          <p:cNvPr id="4" name="Text Placeholder 3"/>
          <p:cNvSpPr>
            <a:spLocks noGrp="1"/>
          </p:cNvSpPr>
          <p:nvPr>
            <p:ph type="body" sz="half" idx="2"/>
          </p:nvPr>
        </p:nvSpPr>
        <p:spPr>
          <a:xfrm>
            <a:off x="1024128" y="2285215"/>
            <a:ext cx="4389120" cy="4212567"/>
          </a:xfrm>
        </p:spPr>
        <p:txBody>
          <a:bodyPr>
            <a:normAutofit/>
          </a:bodyPr>
          <a:lstStyle/>
          <a:p>
            <a:pPr marL="285750" indent="-285750">
              <a:buFontTx/>
              <a:buChar char="-"/>
            </a:pPr>
            <a:r>
              <a:rPr lang="en-US" dirty="0" smtClean="0"/>
              <a:t>It’s about putting movement together with simple tasks (i.e. skip counting, number sentences, repetition)</a:t>
            </a:r>
          </a:p>
          <a:p>
            <a:pPr marL="285750" indent="-285750">
              <a:buFontTx/>
              <a:buChar char="-"/>
            </a:pPr>
            <a:r>
              <a:rPr lang="en-US" dirty="0" smtClean="0"/>
              <a:t>Can be completed as a class or individuals</a:t>
            </a:r>
          </a:p>
          <a:p>
            <a:pPr marL="285750" indent="-285750">
              <a:buFontTx/>
              <a:buChar char="-"/>
            </a:pPr>
            <a:r>
              <a:rPr lang="en-US" dirty="0" smtClean="0"/>
              <a:t>Go ahead and create your ABL folder with pictures and tasks for students to complete</a:t>
            </a:r>
          </a:p>
          <a:p>
            <a:pPr marL="285750" indent="-285750">
              <a:buFontTx/>
              <a:buChar char="-"/>
            </a:pPr>
            <a:r>
              <a:rPr lang="en-US" dirty="0" smtClean="0"/>
              <a:t>Practice different movements together as a class (recommended everyday)</a:t>
            </a:r>
          </a:p>
          <a:p>
            <a:pPr marL="285750" indent="-285750">
              <a:buFontTx/>
              <a:buChar char="-"/>
            </a:pPr>
            <a:r>
              <a:rPr lang="en-US" dirty="0" smtClean="0"/>
              <a:t>Don’t forget to LEAD by EXAMPLE </a:t>
            </a:r>
            <a:r>
              <a:rPr lang="en-US" dirty="0" smtClean="0">
                <a:sym typeface="Wingdings" panose="05000000000000000000" pitchFamily="2" charset="2"/>
              </a:rPr>
              <a:t>  you should move too when practicing</a:t>
            </a:r>
          </a:p>
          <a:p>
            <a:pPr marL="285750" indent="-285750">
              <a:buFontTx/>
              <a:buChar char="-"/>
            </a:pPr>
            <a:r>
              <a:rPr lang="en-US" dirty="0" smtClean="0">
                <a:sym typeface="Wingdings" panose="05000000000000000000" pitchFamily="2" charset="2"/>
              </a:rPr>
              <a:t>Also, remember exercise can always be modified!</a:t>
            </a:r>
            <a:endParaRPr lang="en-US" dirty="0" smtClean="0"/>
          </a:p>
          <a:p>
            <a:pPr marL="285750" indent="-285750">
              <a:buFontTx/>
              <a:buChar char="-"/>
            </a:pPr>
            <a:endParaRPr lang="en-US" dirty="0"/>
          </a:p>
        </p:txBody>
      </p:sp>
    </p:spTree>
    <p:extLst>
      <p:ext uri="{BB962C8B-B14F-4D97-AF65-F5344CB8AC3E}">
        <p14:creationId xmlns:p14="http://schemas.microsoft.com/office/powerpoint/2010/main" val="38252902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should be responsible?</a:t>
            </a:r>
            <a:endParaRPr lang="en-US" dirty="0"/>
          </a:p>
        </p:txBody>
      </p:sp>
      <p:sp>
        <p:nvSpPr>
          <p:cNvPr id="3" name="Text Placeholder 2"/>
          <p:cNvSpPr>
            <a:spLocks noGrp="1"/>
          </p:cNvSpPr>
          <p:nvPr>
            <p:ph type="body" idx="1"/>
          </p:nvPr>
        </p:nvSpPr>
        <p:spPr/>
        <p:txBody>
          <a:bodyPr/>
          <a:lstStyle/>
          <a:p>
            <a:r>
              <a:rPr lang="en-US" dirty="0" smtClean="0"/>
              <a:t>Teachers adding ABL to math RTI</a:t>
            </a:r>
            <a:endParaRPr lang="en-US" dirty="0"/>
          </a:p>
        </p:txBody>
      </p:sp>
      <p:sp>
        <p:nvSpPr>
          <p:cNvPr id="4" name="Content Placeholder 3"/>
          <p:cNvSpPr>
            <a:spLocks noGrp="1"/>
          </p:cNvSpPr>
          <p:nvPr>
            <p:ph sz="half" idx="2"/>
          </p:nvPr>
        </p:nvSpPr>
        <p:spPr>
          <a:xfrm>
            <a:off x="1024128" y="2967787"/>
            <a:ext cx="4754880" cy="3557704"/>
          </a:xfrm>
        </p:spPr>
        <p:txBody>
          <a:bodyPr>
            <a:normAutofit fontScale="85000" lnSpcReduction="10000"/>
          </a:bodyPr>
          <a:lstStyle/>
          <a:p>
            <a:r>
              <a:rPr lang="en-US" dirty="0" smtClean="0"/>
              <a:t>- Thinking back to the 10 Fundamentals of Learning, what are some basic movements that you could have students complete while working </a:t>
            </a:r>
            <a:r>
              <a:rPr lang="en-US" smtClean="0"/>
              <a:t>in math?  Here are some parameters:</a:t>
            </a:r>
          </a:p>
          <a:p>
            <a:pPr lvl="0"/>
            <a:r>
              <a:rPr lang="en-US" smtClean="0"/>
              <a:t>- Establish </a:t>
            </a:r>
            <a:r>
              <a:rPr lang="en-US"/>
              <a:t>high expectations</a:t>
            </a:r>
          </a:p>
          <a:p>
            <a:pPr lvl="0"/>
            <a:r>
              <a:rPr lang="en-US" smtClean="0"/>
              <a:t>- Model </a:t>
            </a:r>
            <a:r>
              <a:rPr lang="en-US"/>
              <a:t>each movement station</a:t>
            </a:r>
          </a:p>
          <a:p>
            <a:pPr lvl="0"/>
            <a:r>
              <a:rPr lang="en-US" smtClean="0"/>
              <a:t>- Use </a:t>
            </a:r>
            <a:r>
              <a:rPr lang="en-US"/>
              <a:t>daily repetition</a:t>
            </a:r>
          </a:p>
          <a:p>
            <a:pPr lvl="0"/>
            <a:r>
              <a:rPr lang="en-US" smtClean="0"/>
              <a:t>- Ensure </a:t>
            </a:r>
            <a:r>
              <a:rPr lang="en-US"/>
              <a:t>student success prior to moving on</a:t>
            </a:r>
          </a:p>
          <a:p>
            <a:pPr lvl="0"/>
            <a:r>
              <a:rPr lang="en-US" smtClean="0"/>
              <a:t>- Practice </a:t>
            </a:r>
            <a:r>
              <a:rPr lang="en-US"/>
              <a:t>makes permanent</a:t>
            </a:r>
          </a:p>
          <a:p>
            <a:pPr lvl="0"/>
            <a:r>
              <a:rPr lang="en-US" smtClean="0"/>
              <a:t>- Have </a:t>
            </a:r>
            <a:r>
              <a:rPr lang="en-US"/>
              <a:t>consequences for moving out of control</a:t>
            </a:r>
          </a:p>
          <a:p>
            <a:endParaRPr lang="en-US" dirty="0" smtClean="0"/>
          </a:p>
          <a:p>
            <a:endParaRPr lang="en-US" dirty="0"/>
          </a:p>
        </p:txBody>
      </p:sp>
      <p:sp>
        <p:nvSpPr>
          <p:cNvPr id="5" name="Text Placeholder 4"/>
          <p:cNvSpPr>
            <a:spLocks noGrp="1"/>
          </p:cNvSpPr>
          <p:nvPr>
            <p:ph type="body" sz="quarter" idx="3"/>
          </p:nvPr>
        </p:nvSpPr>
        <p:spPr/>
        <p:txBody>
          <a:bodyPr/>
          <a:lstStyle/>
          <a:p>
            <a:r>
              <a:rPr lang="en-US" dirty="0" smtClean="0"/>
              <a:t>Parents using lab for Math RTI</a:t>
            </a:r>
            <a:endParaRPr lang="en-US" dirty="0"/>
          </a:p>
        </p:txBody>
      </p:sp>
      <p:sp>
        <p:nvSpPr>
          <p:cNvPr id="6" name="Content Placeholder 5"/>
          <p:cNvSpPr>
            <a:spLocks noGrp="1"/>
          </p:cNvSpPr>
          <p:nvPr>
            <p:ph sz="quarter" idx="4"/>
          </p:nvPr>
        </p:nvSpPr>
        <p:spPr/>
        <p:txBody>
          <a:bodyPr/>
          <a:lstStyle/>
          <a:p>
            <a:r>
              <a:rPr lang="en-US" dirty="0" smtClean="0"/>
              <a:t>- Being able to have your own Action Based Learning Lab allows parent volunteers to come and complete the stations and activities with the </a:t>
            </a:r>
            <a:r>
              <a:rPr lang="en-US" smtClean="0"/>
              <a:t>students.</a:t>
            </a:r>
          </a:p>
          <a:p>
            <a:r>
              <a:rPr lang="en-US" smtClean="0"/>
              <a:t>- Ideally parent volunteers would be able to come everyday and for 20 minutes with students; Realisticly parents could work with specific students weekly for 20 minutes.</a:t>
            </a:r>
            <a:endParaRPr lang="en-US" dirty="0" smtClean="0"/>
          </a:p>
          <a:p>
            <a:endParaRPr lang="en-US" dirty="0"/>
          </a:p>
        </p:txBody>
      </p:sp>
    </p:spTree>
    <p:extLst>
      <p:ext uri="{BB962C8B-B14F-4D97-AF65-F5344CB8AC3E}">
        <p14:creationId xmlns:p14="http://schemas.microsoft.com/office/powerpoint/2010/main" val="11472206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4128" y="290286"/>
            <a:ext cx="9720072" cy="1794546"/>
          </a:xfrm>
        </p:spPr>
        <p:txBody>
          <a:bodyPr>
            <a:normAutofit/>
          </a:bodyPr>
          <a:lstStyle/>
          <a:p>
            <a:r>
              <a:rPr lang="en-US" dirty="0" smtClean="0"/>
              <a:t>India Hook Example </a:t>
            </a:r>
            <a:br>
              <a:rPr lang="en-US" dirty="0" smtClean="0"/>
            </a:br>
            <a:r>
              <a:rPr lang="en-US" sz="3600" dirty="0" smtClean="0"/>
              <a:t>(there is no one and only way)…make it your own!</a:t>
            </a:r>
            <a:endParaRPr lang="en-US" sz="3600"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023938" y="2514402"/>
            <a:ext cx="4754562" cy="3565921"/>
          </a:xfrm>
        </p:spPr>
      </p:pic>
      <p:sp>
        <p:nvSpPr>
          <p:cNvPr id="4" name="Content Placeholder 3"/>
          <p:cNvSpPr>
            <a:spLocks noGrp="1"/>
          </p:cNvSpPr>
          <p:nvPr>
            <p:ph sz="half" idx="2"/>
          </p:nvPr>
        </p:nvSpPr>
        <p:spPr>
          <a:xfrm>
            <a:off x="5989320" y="2300514"/>
            <a:ext cx="4754880" cy="4023360"/>
          </a:xfrm>
        </p:spPr>
        <p:txBody>
          <a:bodyPr>
            <a:normAutofit lnSpcReduction="10000"/>
          </a:bodyPr>
          <a:lstStyle/>
          <a:p>
            <a:r>
              <a:rPr lang="en-US" smtClean="0"/>
              <a:t>- Outlined a 20 minute schedule for once a week, roughly 7 students per time, 1</a:t>
            </a:r>
            <a:r>
              <a:rPr lang="en-US" baseline="30000" smtClean="0"/>
              <a:t>st</a:t>
            </a:r>
            <a:r>
              <a:rPr lang="en-US" smtClean="0"/>
              <a:t> and 2</a:t>
            </a:r>
            <a:r>
              <a:rPr lang="en-US" baseline="30000" smtClean="0"/>
              <a:t>nd</a:t>
            </a:r>
            <a:r>
              <a:rPr lang="en-US" smtClean="0"/>
              <a:t> grade</a:t>
            </a:r>
          </a:p>
          <a:p>
            <a:r>
              <a:rPr lang="en-US" smtClean="0"/>
              <a:t>- Designed stations based on 10 fundamentals of learning and created challenges/focus for each station </a:t>
            </a:r>
          </a:p>
          <a:p>
            <a:r>
              <a:rPr lang="en-US" smtClean="0"/>
              <a:t>- Created different assessments to help their learning and practice simple tasks (+/- up to 10 or 20)</a:t>
            </a:r>
          </a:p>
          <a:p>
            <a:r>
              <a:rPr lang="en-US" smtClean="0"/>
              <a:t>- Used assessments to document RTI time and learn what to help focus on next time</a:t>
            </a:r>
            <a:endParaRPr lang="en-US"/>
          </a:p>
        </p:txBody>
      </p:sp>
    </p:spTree>
    <p:extLst>
      <p:ext uri="{BB962C8B-B14F-4D97-AF65-F5344CB8AC3E}">
        <p14:creationId xmlns:p14="http://schemas.microsoft.com/office/powerpoint/2010/main" val="86256275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18</TotalTime>
  <Words>804</Words>
  <Application>Microsoft Office PowerPoint</Application>
  <PresentationFormat>Widescreen</PresentationFormat>
  <Paragraphs>70</Paragraphs>
  <Slides>9</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Tw Cen MT</vt:lpstr>
      <vt:lpstr>Tw Cen MT Condensed</vt:lpstr>
      <vt:lpstr>Wingdings</vt:lpstr>
      <vt:lpstr>Wingdings 3</vt:lpstr>
      <vt:lpstr>Integral</vt:lpstr>
      <vt:lpstr>Math and Movement, putting Action Based Learning w/RTI process</vt:lpstr>
      <vt:lpstr>Action Based Learning</vt:lpstr>
      <vt:lpstr>1) Balance 2) Cardio    3) Strength 4) Rhythm/sequencing    5) Vestibular 6) Gross &amp; 7) Fine Motor Skills 8) Cross Lateralization  9) Visual Tracking 10) Proprioception</vt:lpstr>
      <vt:lpstr>Why move in class?</vt:lpstr>
      <vt:lpstr>How to include ABL in your classroom?</vt:lpstr>
      <vt:lpstr>Pirate’s way motor learning lab…est. ‘18</vt:lpstr>
      <vt:lpstr>Math RTI…adding ABL</vt:lpstr>
      <vt:lpstr>Who should be responsible?</vt:lpstr>
      <vt:lpstr>India Hook Example  (there is no one and only way)…make it your own!</vt:lpstr>
    </vt:vector>
  </TitlesOfParts>
  <Company>Rock Hill School District 3</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 and Movement, putting Action Based Learning w/RTI process</dc:title>
  <dc:creator>Emily Anderson</dc:creator>
  <cp:lastModifiedBy>Emily Anderson</cp:lastModifiedBy>
  <cp:revision>4</cp:revision>
  <dcterms:created xsi:type="dcterms:W3CDTF">2019-08-03T17:43:15Z</dcterms:created>
  <dcterms:modified xsi:type="dcterms:W3CDTF">2019-08-03T18:01:51Z</dcterms:modified>
</cp:coreProperties>
</file>